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62" r:id="rId4"/>
    <p:sldId id="263" r:id="rId5"/>
    <p:sldId id="264" r:id="rId6"/>
    <p:sldId id="265" r:id="rId7"/>
    <p:sldId id="266" r:id="rId8"/>
    <p:sldId id="270" r:id="rId9"/>
    <p:sldId id="267" r:id="rId10"/>
    <p:sldId id="268" r:id="rId11"/>
    <p:sldId id="269"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595"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A3DA-BFAE-568E-31B1-677275D992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35041E-D282-338B-476F-140E23576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61ACA7-B500-ADD5-77AF-0B878E425933}"/>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5" name="Footer Placeholder 4">
            <a:extLst>
              <a:ext uri="{FF2B5EF4-FFF2-40B4-BE49-F238E27FC236}">
                <a16:creationId xmlns:a16="http://schemas.microsoft.com/office/drawing/2014/main" id="{74B4B42F-09ED-30A5-BEC2-4449E437D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3C62D-8D5C-B790-D6BA-49BF72B91928}"/>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899730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28BF-E653-B756-E029-BBAF14D66D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96D9F7-1AB8-8363-4DC8-6D152E76FA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8139B9-51AD-2755-23B8-A8E22DD8B537}"/>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5" name="Footer Placeholder 4">
            <a:extLst>
              <a:ext uri="{FF2B5EF4-FFF2-40B4-BE49-F238E27FC236}">
                <a16:creationId xmlns:a16="http://schemas.microsoft.com/office/drawing/2014/main" id="{B6906C98-B406-0792-A3D4-A809A50CD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70167-C7B9-D48C-E791-9B55EAA34E67}"/>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2648801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F18F77-8D8B-082C-5B81-6502E7B0D7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9D9B49-F4AD-002A-75DE-FDCE8CE545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980398-133A-2D75-A28D-8FCE4DCE4025}"/>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5" name="Footer Placeholder 4">
            <a:extLst>
              <a:ext uri="{FF2B5EF4-FFF2-40B4-BE49-F238E27FC236}">
                <a16:creationId xmlns:a16="http://schemas.microsoft.com/office/drawing/2014/main" id="{0535A801-88CA-D359-33E3-50284245E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A1F52-2E49-F43C-AEAB-A972F17119D4}"/>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1428461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31B7-7F14-22E8-FAEF-8E5FDAC889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CB2269-3EFD-91F5-77D5-E1309E7B8B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766CF9-B0BD-3EA9-D378-E837BA177F41}"/>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5" name="Footer Placeholder 4">
            <a:extLst>
              <a:ext uri="{FF2B5EF4-FFF2-40B4-BE49-F238E27FC236}">
                <a16:creationId xmlns:a16="http://schemas.microsoft.com/office/drawing/2014/main" id="{0B065547-8189-7F03-6DB5-283151232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A9A1-BF8E-8E33-7224-A923A5F65270}"/>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3565878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682F-B12E-E13F-3749-9488806229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30C287-54EB-CB9C-54CE-799037BD82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5A2DD1-C4F9-8822-5F63-8373B40DFFD3}"/>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5" name="Footer Placeholder 4">
            <a:extLst>
              <a:ext uri="{FF2B5EF4-FFF2-40B4-BE49-F238E27FC236}">
                <a16:creationId xmlns:a16="http://schemas.microsoft.com/office/drawing/2014/main" id="{E65A5562-512B-BAF2-117F-830DB8102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1B765-0884-9149-562B-75569FF2CAD1}"/>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357526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EA8D9-E719-D3BE-B2DE-3673655CC1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5901FE-FF0A-8AD7-77AE-ABC320F5BF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92F20A-7F5F-5F8B-B8B8-9B339370DC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CBE023-61E4-F993-BD54-613AB68E929E}"/>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6" name="Footer Placeholder 5">
            <a:extLst>
              <a:ext uri="{FF2B5EF4-FFF2-40B4-BE49-F238E27FC236}">
                <a16:creationId xmlns:a16="http://schemas.microsoft.com/office/drawing/2014/main" id="{CF08DD67-2CC2-2856-CE96-40DDBDC3D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F1FC0-DA74-B03E-C4BB-AA1C91B8BD6F}"/>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47291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874D-4C4A-7F37-73BC-D0A7443A9C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AEAD3D-9248-2AEA-34B0-FDF19CB2F8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F49D55-5500-1681-2025-82C8DC029B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BA9AA7-E895-6B0C-86BF-CC056E2BBC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DF0DFC-5F1B-7266-AA12-107CA3ADF3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0F81F0-EF1C-ACF0-77BD-F0C4BE597D4C}"/>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8" name="Footer Placeholder 7">
            <a:extLst>
              <a:ext uri="{FF2B5EF4-FFF2-40B4-BE49-F238E27FC236}">
                <a16:creationId xmlns:a16="http://schemas.microsoft.com/office/drawing/2014/main" id="{F57E9F50-F279-7047-CC86-2B81571B2F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CFE1AA-C1FD-5D15-63E4-F695AC925824}"/>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3382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D368-75BF-DFD7-E7D6-0B0C9B217A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F151BD-C0DC-9B01-A555-467D5C3CD37F}"/>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4" name="Footer Placeholder 3">
            <a:extLst>
              <a:ext uri="{FF2B5EF4-FFF2-40B4-BE49-F238E27FC236}">
                <a16:creationId xmlns:a16="http://schemas.microsoft.com/office/drawing/2014/main" id="{F82225AB-8EFC-8D28-1838-7C4DFB1ECC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EE7501-DE22-55E6-E1FE-A10F9D9449DE}"/>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18049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0EFA3-861C-D3F9-4587-F178B6BEB651}"/>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3" name="Footer Placeholder 2">
            <a:extLst>
              <a:ext uri="{FF2B5EF4-FFF2-40B4-BE49-F238E27FC236}">
                <a16:creationId xmlns:a16="http://schemas.microsoft.com/office/drawing/2014/main" id="{35CF4849-A8FD-479D-1545-0A31E12FAC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B37D45-971F-E427-C171-D8A2A7E44C55}"/>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286863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6073-5558-58B1-8AF0-4CA5187E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399E3D-699A-D368-8A55-5F90D47AA9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8FD6B2-E9DA-0618-EF3B-2722B7DFA2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5AC0B5-4B93-5A50-71D3-54E0C2A1B4CD}"/>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6" name="Footer Placeholder 5">
            <a:extLst>
              <a:ext uri="{FF2B5EF4-FFF2-40B4-BE49-F238E27FC236}">
                <a16:creationId xmlns:a16="http://schemas.microsoft.com/office/drawing/2014/main" id="{5C84016F-6B27-D964-3867-54332A8EB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0A8DA2-2033-1B0D-AB60-580E6C163FF1}"/>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182407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7615-1F37-D9FC-92E0-B04B8793C5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CE351E-946E-E8A4-916A-FD2D363AE2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4CF567-3FC8-4D3C-AC9D-DB66B1C0F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15E2FB-91EC-CC93-41B2-083CE1B04278}"/>
              </a:ext>
            </a:extLst>
          </p:cNvPr>
          <p:cNvSpPr>
            <a:spLocks noGrp="1"/>
          </p:cNvSpPr>
          <p:nvPr>
            <p:ph type="dt" sz="half" idx="10"/>
          </p:nvPr>
        </p:nvSpPr>
        <p:spPr/>
        <p:txBody>
          <a:bodyPr/>
          <a:lstStyle/>
          <a:p>
            <a:fld id="{88EBF8DE-442B-4110-9D45-7C1AA00EE3CD}" type="datetimeFigureOut">
              <a:rPr lang="en-US" smtClean="0"/>
              <a:t>10/31/2023</a:t>
            </a:fld>
            <a:endParaRPr lang="en-US"/>
          </a:p>
        </p:txBody>
      </p:sp>
      <p:sp>
        <p:nvSpPr>
          <p:cNvPr id="6" name="Footer Placeholder 5">
            <a:extLst>
              <a:ext uri="{FF2B5EF4-FFF2-40B4-BE49-F238E27FC236}">
                <a16:creationId xmlns:a16="http://schemas.microsoft.com/office/drawing/2014/main" id="{A457F812-9C27-45CC-07FC-7C250CF322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AE56A5-FA1D-8182-456C-3E6B73C19DA4}"/>
              </a:ext>
            </a:extLst>
          </p:cNvPr>
          <p:cNvSpPr>
            <a:spLocks noGrp="1"/>
          </p:cNvSpPr>
          <p:nvPr>
            <p:ph type="sldNum" sz="quarter" idx="12"/>
          </p:nvPr>
        </p:nvSpPr>
        <p:spPr/>
        <p:txBody>
          <a:bodyPr/>
          <a:lstStyle/>
          <a:p>
            <a:fld id="{A344FEAB-BD60-4EFB-94C5-699AB20B4619}" type="slidenum">
              <a:rPr lang="en-US" smtClean="0"/>
              <a:t>‹#›</a:t>
            </a:fld>
            <a:endParaRPr lang="en-US"/>
          </a:p>
        </p:txBody>
      </p:sp>
    </p:spTree>
    <p:extLst>
      <p:ext uri="{BB962C8B-B14F-4D97-AF65-F5344CB8AC3E}">
        <p14:creationId xmlns:p14="http://schemas.microsoft.com/office/powerpoint/2010/main" val="3470604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00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AF1DDF-DC4F-666D-8C8E-AB0664683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BCC42-1AEA-576A-0FBD-C914D3926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17606-395A-61DF-7310-C2A8340020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EBF8DE-442B-4110-9D45-7C1AA00EE3CD}" type="datetimeFigureOut">
              <a:rPr lang="en-US" smtClean="0"/>
              <a:t>10/31/2023</a:t>
            </a:fld>
            <a:endParaRPr lang="en-US"/>
          </a:p>
        </p:txBody>
      </p:sp>
      <p:sp>
        <p:nvSpPr>
          <p:cNvPr id="5" name="Footer Placeholder 4">
            <a:extLst>
              <a:ext uri="{FF2B5EF4-FFF2-40B4-BE49-F238E27FC236}">
                <a16:creationId xmlns:a16="http://schemas.microsoft.com/office/drawing/2014/main" id="{6E8CD06F-1413-E036-F290-BCE5E1DC3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F47026-A392-64B8-D9E4-FB9A2C3317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44FEAB-BD60-4EFB-94C5-699AB20B4619}" type="slidenum">
              <a:rPr lang="en-US" smtClean="0"/>
              <a:t>‹#›</a:t>
            </a:fld>
            <a:endParaRPr lang="en-US"/>
          </a:p>
        </p:txBody>
      </p:sp>
    </p:spTree>
    <p:extLst>
      <p:ext uri="{BB962C8B-B14F-4D97-AF65-F5344CB8AC3E}">
        <p14:creationId xmlns:p14="http://schemas.microsoft.com/office/powerpoint/2010/main" val="4092378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8D58C5-FD84-B68E-9E99-38187497486A}"/>
              </a:ext>
            </a:extLst>
          </p:cNvPr>
          <p:cNvSpPr txBox="1"/>
          <p:nvPr/>
        </p:nvSpPr>
        <p:spPr>
          <a:xfrm>
            <a:off x="1564640" y="833734"/>
            <a:ext cx="8879840" cy="646331"/>
          </a:xfrm>
          <a:prstGeom prst="rect">
            <a:avLst/>
          </a:prstGeom>
          <a:noFill/>
        </p:spPr>
        <p:txBody>
          <a:bodyPr wrap="square">
            <a:spAutoFit/>
          </a:bodyPr>
          <a:lstStyle/>
          <a:p>
            <a:r>
              <a:rPr lang="en-US" dirty="0"/>
              <a:t>Analysis of Hamming and </a:t>
            </a:r>
            <a:r>
              <a:rPr lang="en-US" dirty="0" err="1"/>
              <a:t>Hausdorff</a:t>
            </a:r>
            <a:r>
              <a:rPr lang="en-US" dirty="0"/>
              <a:t> 3D distance measures for complex </a:t>
            </a:r>
            <a:r>
              <a:rPr lang="en-US" dirty="0" err="1"/>
              <a:t>pythagorean</a:t>
            </a:r>
            <a:r>
              <a:rPr lang="en-US" dirty="0"/>
              <a:t> fuzzy sets and their applications in pattern recognition and medical diagnosis</a:t>
            </a:r>
          </a:p>
        </p:txBody>
      </p:sp>
      <p:sp>
        <p:nvSpPr>
          <p:cNvPr id="4" name="TextBox 3">
            <a:extLst>
              <a:ext uri="{FF2B5EF4-FFF2-40B4-BE49-F238E27FC236}">
                <a16:creationId xmlns:a16="http://schemas.microsoft.com/office/drawing/2014/main" id="{B660085B-93B3-1201-075C-08C49E65D6C3}"/>
              </a:ext>
            </a:extLst>
          </p:cNvPr>
          <p:cNvSpPr txBox="1"/>
          <p:nvPr/>
        </p:nvSpPr>
        <p:spPr>
          <a:xfrm>
            <a:off x="7305869" y="3741576"/>
            <a:ext cx="4133462" cy="1477328"/>
          </a:xfrm>
          <a:prstGeom prst="rect">
            <a:avLst/>
          </a:prstGeom>
          <a:noFill/>
        </p:spPr>
        <p:txBody>
          <a:bodyPr wrap="square" rtlCol="0">
            <a:spAutoFit/>
          </a:bodyPr>
          <a:lstStyle/>
          <a:p>
            <a:r>
              <a:rPr lang="en-US" dirty="0"/>
              <a:t>Course: CSE 713</a:t>
            </a:r>
          </a:p>
          <a:p>
            <a:r>
              <a:rPr lang="en-US" dirty="0"/>
              <a:t>Sania </a:t>
            </a:r>
            <a:r>
              <a:rPr lang="en-US" dirty="0" err="1"/>
              <a:t>Azhmee</a:t>
            </a:r>
            <a:r>
              <a:rPr lang="en-US" dirty="0"/>
              <a:t> Bhuiyan</a:t>
            </a:r>
          </a:p>
          <a:p>
            <a:r>
              <a:rPr lang="en-US" dirty="0"/>
              <a:t>ID: 23266033</a:t>
            </a:r>
          </a:p>
          <a:p>
            <a:r>
              <a:rPr lang="en-US" dirty="0"/>
              <a:t>Course instructor: </a:t>
            </a:r>
            <a:r>
              <a:rPr lang="en-US" dirty="0" err="1"/>
              <a:t>Annajiat</a:t>
            </a:r>
            <a:r>
              <a:rPr lang="en-US" dirty="0"/>
              <a:t> Alim Rasel</a:t>
            </a:r>
          </a:p>
          <a:p>
            <a:endParaRPr lang="en-US" dirty="0"/>
          </a:p>
        </p:txBody>
      </p:sp>
      <p:pic>
        <p:nvPicPr>
          <p:cNvPr id="6" name="Audio 5">
            <a:hlinkClick r:id="" action="ppaction://media"/>
            <a:extLst>
              <a:ext uri="{FF2B5EF4-FFF2-40B4-BE49-F238E27FC236}">
                <a16:creationId xmlns:a16="http://schemas.microsoft.com/office/drawing/2014/main" id="{E38A1455-D876-31CE-B4A4-AFA86AE1869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16961822"/>
      </p:ext>
    </p:extLst>
  </p:cSld>
  <p:clrMapOvr>
    <a:masterClrMapping/>
  </p:clrMapOvr>
  <mc:AlternateContent xmlns:mc="http://schemas.openxmlformats.org/markup-compatibility/2006">
    <mc:Choice xmlns:p14="http://schemas.microsoft.com/office/powerpoint/2010/main" Requires="p14">
      <p:transition spd="slow" p14:dur="2000" advTm="30617"/>
    </mc:Choice>
    <mc:Fallback>
      <p:transition spd="slow" advTm="30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3A8E05-5A49-9919-CF40-E789B0F47257}"/>
              </a:ext>
            </a:extLst>
          </p:cNvPr>
          <p:cNvSpPr txBox="1"/>
          <p:nvPr/>
        </p:nvSpPr>
        <p:spPr>
          <a:xfrm>
            <a:off x="1036320" y="1097280"/>
            <a:ext cx="8676640" cy="3416320"/>
          </a:xfrm>
          <a:prstGeom prst="rect">
            <a:avLst/>
          </a:prstGeom>
          <a:noFill/>
        </p:spPr>
        <p:txBody>
          <a:bodyPr wrap="square">
            <a:spAutoFit/>
          </a:bodyPr>
          <a:lstStyle/>
          <a:p>
            <a:pPr algn="l"/>
            <a:r>
              <a:rPr lang="en-US" b="1" i="0" dirty="0">
                <a:solidFill>
                  <a:srgbClr val="374151"/>
                </a:solidFill>
                <a:effectLst/>
                <a:latin typeface="Söhne"/>
              </a:rPr>
              <a:t>2. Limitations</a:t>
            </a:r>
            <a:endParaRPr lang="en-US" b="0" i="0" dirty="0">
              <a:solidFill>
                <a:srgbClr val="374151"/>
              </a:solidFill>
              <a:effectLst/>
              <a:latin typeface="Söhne"/>
            </a:endParaRPr>
          </a:p>
          <a:p>
            <a:pPr algn="l"/>
            <a:r>
              <a:rPr lang="en-US" b="1" i="0" dirty="0">
                <a:solidFill>
                  <a:srgbClr val="374151"/>
                </a:solidFill>
                <a:effectLst/>
                <a:latin typeface="Söhne"/>
              </a:rPr>
              <a:t>2.1 First Limitation/Critique</a:t>
            </a:r>
            <a:r>
              <a:rPr lang="en-US" b="0" i="0" dirty="0">
                <a:solidFill>
                  <a:srgbClr val="374151"/>
                </a:solidFill>
                <a:effectLst/>
                <a:latin typeface="Söhne"/>
              </a:rPr>
              <a:t> </a:t>
            </a:r>
          </a:p>
          <a:p>
            <a:pPr algn="l"/>
            <a:r>
              <a:rPr lang="en-US" b="0" i="0" dirty="0">
                <a:solidFill>
                  <a:srgbClr val="374151"/>
                </a:solidFill>
                <a:effectLst/>
                <a:latin typeface="Söhne"/>
              </a:rPr>
              <a:t>one particular distance measure (WD2 </a:t>
            </a:r>
            <a:r>
              <a:rPr lang="en-US" b="0" i="0" dirty="0" err="1">
                <a:solidFill>
                  <a:srgbClr val="374151"/>
                </a:solidFill>
                <a:effectLst/>
                <a:latin typeface="Söhne"/>
              </a:rPr>
              <a:t>CPyFS</a:t>
            </a:r>
            <a:r>
              <a:rPr lang="en-US" b="0" i="0" dirty="0">
                <a:solidFill>
                  <a:srgbClr val="374151"/>
                </a:solidFill>
                <a:effectLst/>
                <a:latin typeface="Söhne"/>
              </a:rPr>
              <a:t>) is mentioned as unreasonable because it does not satisfy the axiomatic definition of complex Pythagorean fuzzy distance measures, a discrepancy in the result.</a:t>
            </a:r>
            <a:endParaRPr lang="en-US" dirty="0">
              <a:solidFill>
                <a:srgbClr val="374151"/>
              </a:solidFill>
              <a:latin typeface="Söhne"/>
            </a:endParaRPr>
          </a:p>
          <a:p>
            <a:pPr algn="l"/>
            <a:endParaRPr lang="en-US" b="0" i="0" dirty="0">
              <a:solidFill>
                <a:srgbClr val="374151"/>
              </a:solidFill>
              <a:effectLst/>
              <a:latin typeface="Söhne"/>
            </a:endParaRPr>
          </a:p>
          <a:p>
            <a:pPr algn="l"/>
            <a:endParaRPr lang="en-US" dirty="0">
              <a:solidFill>
                <a:srgbClr val="374151"/>
              </a:solidFill>
              <a:latin typeface="Söhne"/>
            </a:endParaRPr>
          </a:p>
          <a:p>
            <a:pPr algn="l"/>
            <a:endParaRPr lang="en-US" b="0" i="0" dirty="0">
              <a:solidFill>
                <a:srgbClr val="374151"/>
              </a:solidFill>
              <a:effectLst/>
              <a:latin typeface="Söhne"/>
            </a:endParaRPr>
          </a:p>
          <a:p>
            <a:pPr algn="l"/>
            <a:r>
              <a:rPr lang="en-US" b="1" i="0" dirty="0">
                <a:solidFill>
                  <a:srgbClr val="374151"/>
                </a:solidFill>
                <a:effectLst/>
                <a:latin typeface="Söhne"/>
              </a:rPr>
              <a:t>2.2 Second Limitation/Critique</a:t>
            </a:r>
          </a:p>
          <a:p>
            <a:pPr algn="l"/>
            <a:r>
              <a:rPr lang="en-US" b="0" i="0" dirty="0">
                <a:solidFill>
                  <a:srgbClr val="374151"/>
                </a:solidFill>
                <a:effectLst/>
                <a:latin typeface="Söhne"/>
              </a:rPr>
              <a:t>exploring additional mathematical and aggregation operators to improve the versatility and utility of </a:t>
            </a:r>
            <a:r>
              <a:rPr lang="en-US" b="0" i="0" dirty="0" err="1">
                <a:solidFill>
                  <a:srgbClr val="374151"/>
                </a:solidFill>
                <a:effectLst/>
                <a:latin typeface="Söhne"/>
              </a:rPr>
              <a:t>CPyFS</a:t>
            </a:r>
            <a:r>
              <a:rPr lang="en-US" b="0" i="0" dirty="0">
                <a:solidFill>
                  <a:srgbClr val="374151"/>
                </a:solidFill>
                <a:effectLst/>
                <a:latin typeface="Söhne"/>
              </a:rPr>
              <a:t> in various domains</a:t>
            </a:r>
            <a:r>
              <a:rPr lang="en-US" b="1" dirty="0">
                <a:solidFill>
                  <a:srgbClr val="374151"/>
                </a:solidFill>
                <a:latin typeface="Söhne"/>
              </a:rPr>
              <a:t> </a:t>
            </a:r>
            <a:r>
              <a:rPr lang="en-US" dirty="0">
                <a:solidFill>
                  <a:srgbClr val="374151"/>
                </a:solidFill>
                <a:latin typeface="Söhne"/>
              </a:rPr>
              <a:t>such as </a:t>
            </a:r>
            <a:r>
              <a:rPr lang="en-US" b="0" i="0" dirty="0">
                <a:solidFill>
                  <a:srgbClr val="374151"/>
                </a:solidFill>
                <a:effectLst/>
                <a:latin typeface="Söhne"/>
              </a:rPr>
              <a:t>road signals, computer networks, game theory which were not discussed in the paper</a:t>
            </a:r>
            <a:r>
              <a:rPr lang="en-US" dirty="0">
                <a:solidFill>
                  <a:srgbClr val="374151"/>
                </a:solidFill>
                <a:latin typeface="Söhne"/>
              </a:rPr>
              <a:t> </a:t>
            </a:r>
            <a:endParaRPr lang="en-US" i="0" dirty="0">
              <a:solidFill>
                <a:srgbClr val="374151"/>
              </a:solidFill>
              <a:effectLst/>
              <a:latin typeface="Söhne"/>
            </a:endParaRPr>
          </a:p>
        </p:txBody>
      </p:sp>
      <p:pic>
        <p:nvPicPr>
          <p:cNvPr id="4" name="Audio 3">
            <a:hlinkClick r:id="" action="ppaction://media"/>
            <a:extLst>
              <a:ext uri="{FF2B5EF4-FFF2-40B4-BE49-F238E27FC236}">
                <a16:creationId xmlns:a16="http://schemas.microsoft.com/office/drawing/2014/main" id="{F99BAC53-DD04-502D-6CE6-C86394860E1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86966494"/>
      </p:ext>
    </p:extLst>
  </p:cSld>
  <p:clrMapOvr>
    <a:masterClrMapping/>
  </p:clrMapOvr>
  <mc:AlternateContent xmlns:mc="http://schemas.openxmlformats.org/markup-compatibility/2006">
    <mc:Choice xmlns:p14="http://schemas.microsoft.com/office/powerpoint/2010/main" Requires="p14">
      <p:transition spd="slow" p14:dur="2000" advTm="108546"/>
    </mc:Choice>
    <mc:Fallback>
      <p:transition spd="slow" advTm="108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BD20A2-09DA-E535-2BB8-BB1197BEAC28}"/>
              </a:ext>
            </a:extLst>
          </p:cNvPr>
          <p:cNvSpPr txBox="1"/>
          <p:nvPr/>
        </p:nvSpPr>
        <p:spPr>
          <a:xfrm>
            <a:off x="1270000" y="1127760"/>
            <a:ext cx="8392160" cy="3970318"/>
          </a:xfrm>
          <a:prstGeom prst="rect">
            <a:avLst/>
          </a:prstGeom>
          <a:noFill/>
        </p:spPr>
        <p:txBody>
          <a:bodyPr wrap="square">
            <a:spAutoFit/>
          </a:bodyPr>
          <a:lstStyle/>
          <a:p>
            <a:pPr algn="l"/>
            <a:r>
              <a:rPr lang="en-US" b="1" i="0" dirty="0">
                <a:solidFill>
                  <a:srgbClr val="374151"/>
                </a:solidFill>
                <a:effectLst/>
                <a:latin typeface="Söhne"/>
              </a:rPr>
              <a:t>3. Synthesis</a:t>
            </a:r>
          </a:p>
          <a:p>
            <a:pPr algn="l"/>
            <a:endParaRPr lang="en-US" b="1" dirty="0">
              <a:solidFill>
                <a:srgbClr val="374151"/>
              </a:solidFill>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 ideas presented in the paper primarily revolve around the development of new distance measures for complex Pythagorean fuzzy sets (</a:t>
            </a:r>
            <a:r>
              <a:rPr lang="en-US" b="0" i="0" dirty="0" err="1">
                <a:solidFill>
                  <a:srgbClr val="374151"/>
                </a:solidFill>
                <a:effectLst/>
                <a:latin typeface="Söhne"/>
              </a:rPr>
              <a:t>CPyFSs</a:t>
            </a:r>
            <a:r>
              <a:rPr lang="en-US" b="0" i="0" dirty="0">
                <a:solidFill>
                  <a:srgbClr val="374151"/>
                </a:solidFill>
                <a:effectLst/>
                <a:latin typeface="Söhne"/>
              </a:rPr>
              <a:t>) to improve the handling of fuzzy information in real-life applications.</a:t>
            </a:r>
          </a:p>
          <a:p>
            <a:pPr algn="l"/>
            <a:endParaRPr lang="en-US" dirty="0">
              <a:solidFill>
                <a:srgbClr val="374151"/>
              </a:solidFill>
              <a:latin typeface="Söhne"/>
            </a:endParaRPr>
          </a:p>
          <a:p>
            <a:pPr algn="l"/>
            <a:r>
              <a:rPr lang="en-US" dirty="0">
                <a:solidFill>
                  <a:srgbClr val="374151"/>
                </a:solidFill>
                <a:latin typeface="Söhne"/>
              </a:rPr>
              <a:t>A</a:t>
            </a:r>
            <a:r>
              <a:rPr lang="en-US" b="0" i="0" dirty="0">
                <a:solidFill>
                  <a:srgbClr val="374151"/>
                </a:solidFill>
                <a:effectLst/>
                <a:latin typeface="Söhne"/>
              </a:rPr>
              <a:t>pplications in building material recognition and medical diagnosis. The paper's findings provide valuable tools for decision-making and pattern recognition within the </a:t>
            </a:r>
            <a:r>
              <a:rPr lang="en-US" b="0" i="0" dirty="0" err="1">
                <a:solidFill>
                  <a:srgbClr val="374151"/>
                </a:solidFill>
                <a:effectLst/>
                <a:latin typeface="Söhne"/>
              </a:rPr>
              <a:t>CPyFS</a:t>
            </a:r>
            <a:r>
              <a:rPr lang="en-US" b="0" i="0" dirty="0">
                <a:solidFill>
                  <a:srgbClr val="374151"/>
                </a:solidFill>
                <a:effectLst/>
                <a:latin typeface="Söhne"/>
              </a:rPr>
              <a:t> framework.</a:t>
            </a:r>
            <a:endParaRPr lang="en-US" dirty="0">
              <a:solidFill>
                <a:srgbClr val="374151"/>
              </a:solidFill>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In summary, the paper contributes to the field of complex fuzzy sets by introducing new distance measures that address the limitations of existing approaches, making them suitable for applications involving fuzzy information in various domains. </a:t>
            </a:r>
          </a:p>
        </p:txBody>
      </p:sp>
      <p:pic>
        <p:nvPicPr>
          <p:cNvPr id="4" name="Audio 3">
            <a:hlinkClick r:id="" action="ppaction://media"/>
            <a:extLst>
              <a:ext uri="{FF2B5EF4-FFF2-40B4-BE49-F238E27FC236}">
                <a16:creationId xmlns:a16="http://schemas.microsoft.com/office/drawing/2014/main" id="{F68C9A40-12BA-95C3-E0D6-92EFDEEF61B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13531750"/>
      </p:ext>
    </p:extLst>
  </p:cSld>
  <p:clrMapOvr>
    <a:masterClrMapping/>
  </p:clrMapOvr>
  <mc:AlternateContent xmlns:mc="http://schemas.openxmlformats.org/markup-compatibility/2006">
    <mc:Choice xmlns:p14="http://schemas.microsoft.com/office/powerpoint/2010/main" Requires="p14">
      <p:transition spd="slow" p14:dur="2000" advTm="101945"/>
    </mc:Choice>
    <mc:Fallback>
      <p:transition spd="slow" advTm="101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B217-4A55-7837-1A67-E032CBFBC155}"/>
              </a:ext>
            </a:extLst>
          </p:cNvPr>
          <p:cNvSpPr>
            <a:spLocks noGrp="1"/>
          </p:cNvSpPr>
          <p:nvPr>
            <p:ph type="title"/>
          </p:nvPr>
        </p:nvSpPr>
        <p:spPr>
          <a:xfrm>
            <a:off x="4445000" y="2193925"/>
            <a:ext cx="10515600" cy="1325563"/>
          </a:xfrm>
        </p:spPr>
        <p:txBody>
          <a:bodyPr/>
          <a:lstStyle/>
          <a:p>
            <a:r>
              <a:rPr lang="en-US" dirty="0"/>
              <a:t>THANK YOU</a:t>
            </a:r>
          </a:p>
        </p:txBody>
      </p:sp>
      <p:pic>
        <p:nvPicPr>
          <p:cNvPr id="4" name="Audio 3">
            <a:hlinkClick r:id="" action="ppaction://media"/>
            <a:extLst>
              <a:ext uri="{FF2B5EF4-FFF2-40B4-BE49-F238E27FC236}">
                <a16:creationId xmlns:a16="http://schemas.microsoft.com/office/drawing/2014/main" id="{3820ECF0-4B3A-80E9-FBC4-24DF4A4EA11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91914560"/>
      </p:ext>
    </p:extLst>
  </p:cSld>
  <p:clrMapOvr>
    <a:masterClrMapping/>
  </p:clrMapOvr>
  <mc:AlternateContent xmlns:mc="http://schemas.openxmlformats.org/markup-compatibility/2006">
    <mc:Choice xmlns:p14="http://schemas.microsoft.com/office/powerpoint/2010/main" Requires="p14">
      <p:transition spd="slow" p14:dur="2000" advTm="22926"/>
    </mc:Choice>
    <mc:Fallback>
      <p:transition spd="slow" advTm="22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7291D4-D654-67E5-40D3-14047BC1B8DB}"/>
              </a:ext>
            </a:extLst>
          </p:cNvPr>
          <p:cNvSpPr txBox="1"/>
          <p:nvPr/>
        </p:nvSpPr>
        <p:spPr>
          <a:xfrm>
            <a:off x="311020" y="1190227"/>
            <a:ext cx="11221617" cy="5355312"/>
          </a:xfrm>
          <a:prstGeom prst="rect">
            <a:avLst/>
          </a:prstGeom>
          <a:noFill/>
        </p:spPr>
        <p:txBody>
          <a:bodyPr wrap="square" rtlCol="0">
            <a:spAutoFit/>
          </a:bodyPr>
          <a:lstStyle/>
          <a:p>
            <a:pPr algn="l"/>
            <a:r>
              <a:rPr lang="en-US" b="1" i="0" dirty="0">
                <a:solidFill>
                  <a:srgbClr val="374151"/>
                </a:solidFill>
                <a:effectLst/>
                <a:latin typeface="Söhne"/>
              </a:rPr>
              <a:t>Fuzzy Logic in Basic Terms:</a:t>
            </a:r>
            <a:r>
              <a:rPr lang="en-US" b="0" i="0" dirty="0">
                <a:solidFill>
                  <a:srgbClr val="374151"/>
                </a:solidFill>
                <a:effectLst/>
                <a:latin typeface="Söhne"/>
              </a:rPr>
              <a:t> Fuzzy logic is a way of dealing with uncertainty and imprecision in decision-making. It is like a spectrum of possibilities, where something can be partially true and partially false.</a:t>
            </a:r>
          </a:p>
          <a:p>
            <a:pPr algn="l"/>
            <a:endParaRPr lang="en-US" dirty="0">
              <a:solidFill>
                <a:srgbClr val="374151"/>
              </a:solidFill>
              <a:latin typeface="Söhne"/>
            </a:endParaRPr>
          </a:p>
          <a:p>
            <a:pPr algn="l"/>
            <a:r>
              <a:rPr lang="en-US" b="0" i="0" dirty="0">
                <a:solidFill>
                  <a:srgbClr val="374151"/>
                </a:solidFill>
                <a:effectLst/>
                <a:latin typeface="Söhne"/>
              </a:rPr>
              <a:t>Fuzzy logic is often used to model human reasoning and make decisions in situations where things are not strictly black and white.</a:t>
            </a:r>
          </a:p>
          <a:p>
            <a:pPr algn="l"/>
            <a:r>
              <a:rPr lang="en-US" b="1" i="0" dirty="0">
                <a:solidFill>
                  <a:srgbClr val="374151"/>
                </a:solidFill>
                <a:effectLst/>
                <a:latin typeface="Söhne"/>
              </a:rPr>
              <a:t>Hamming Distance:</a:t>
            </a:r>
            <a:r>
              <a:rPr lang="en-US" b="0" i="0" dirty="0">
                <a:solidFill>
                  <a:srgbClr val="374151"/>
                </a:solidFill>
                <a:effectLst/>
                <a:latin typeface="Söhne"/>
              </a:rPr>
              <a:t> Hamming distance is a measure of the difference between two strings of equal length</a:t>
            </a:r>
          </a:p>
          <a:p>
            <a:pPr algn="l"/>
            <a:endParaRPr lang="en-US" b="0" i="0" dirty="0">
              <a:solidFill>
                <a:srgbClr val="374151"/>
              </a:solidFill>
              <a:effectLst/>
              <a:latin typeface="Söhne"/>
            </a:endParaRPr>
          </a:p>
          <a:p>
            <a:pPr algn="l"/>
            <a:r>
              <a:rPr lang="en-US" b="1" i="0" dirty="0" err="1">
                <a:solidFill>
                  <a:srgbClr val="374151"/>
                </a:solidFill>
                <a:effectLst/>
                <a:latin typeface="Söhne"/>
              </a:rPr>
              <a:t>Hausdorff</a:t>
            </a:r>
            <a:r>
              <a:rPr lang="en-US" b="1" i="0" dirty="0">
                <a:solidFill>
                  <a:srgbClr val="374151"/>
                </a:solidFill>
                <a:effectLst/>
                <a:latin typeface="Söhne"/>
              </a:rPr>
              <a:t> Distance:</a:t>
            </a:r>
            <a:r>
              <a:rPr lang="en-US" b="0" i="0" dirty="0">
                <a:solidFill>
                  <a:srgbClr val="374151"/>
                </a:solidFill>
                <a:effectLst/>
                <a:latin typeface="Söhne"/>
              </a:rPr>
              <a:t> The </a:t>
            </a:r>
            <a:r>
              <a:rPr lang="en-US" b="0" i="0" dirty="0" err="1">
                <a:solidFill>
                  <a:srgbClr val="374151"/>
                </a:solidFill>
                <a:effectLst/>
                <a:latin typeface="Söhne"/>
              </a:rPr>
              <a:t>Hausdorff</a:t>
            </a:r>
            <a:r>
              <a:rPr lang="en-US" b="0" i="0" dirty="0">
                <a:solidFill>
                  <a:srgbClr val="374151"/>
                </a:solidFill>
                <a:effectLst/>
                <a:latin typeface="Söhne"/>
              </a:rPr>
              <a:t> distance quantifies how dissimilar two sets of points in a space are. </a:t>
            </a:r>
          </a:p>
          <a:p>
            <a:pPr algn="l"/>
            <a:endParaRPr lang="en-US" dirty="0">
              <a:solidFill>
                <a:srgbClr val="374151"/>
              </a:solidFill>
              <a:latin typeface="Söhne"/>
            </a:endParaRPr>
          </a:p>
          <a:p>
            <a:pPr algn="l"/>
            <a:r>
              <a:rPr lang="en-US" b="1" i="0" dirty="0">
                <a:solidFill>
                  <a:srgbClr val="374151"/>
                </a:solidFill>
                <a:effectLst/>
                <a:latin typeface="Söhne"/>
              </a:rPr>
              <a:t>Fuzzy Sets:</a:t>
            </a:r>
            <a:r>
              <a:rPr lang="en-US" b="0" i="0" dirty="0">
                <a:solidFill>
                  <a:srgbClr val="374151"/>
                </a:solidFill>
                <a:effectLst/>
                <a:latin typeface="Söhne"/>
              </a:rPr>
              <a:t> A fuzzy set is a mathematical concept that extends classical set theory. The membership function assigns values between 0 and 1, indicating the degree of membership, rather than just being a strict member or non-member.</a:t>
            </a:r>
          </a:p>
          <a:p>
            <a:pPr algn="l"/>
            <a:endParaRPr lang="en-US" b="0" i="0" dirty="0">
              <a:solidFill>
                <a:srgbClr val="374151"/>
              </a:solidFill>
              <a:effectLst/>
              <a:latin typeface="Söhne"/>
            </a:endParaRPr>
          </a:p>
          <a:p>
            <a:pPr algn="l"/>
            <a:r>
              <a:rPr lang="en-US" b="1" i="0" dirty="0">
                <a:solidFill>
                  <a:srgbClr val="374151"/>
                </a:solidFill>
                <a:effectLst/>
                <a:latin typeface="Söhne"/>
              </a:rPr>
              <a:t>Complex Pythagorean Fuzzy Sets:</a:t>
            </a:r>
            <a:r>
              <a:rPr lang="en-US" b="0" i="0" dirty="0">
                <a:solidFill>
                  <a:srgbClr val="374151"/>
                </a:solidFill>
                <a:effectLst/>
                <a:latin typeface="Söhne"/>
              </a:rPr>
              <a:t> Complex Pythagorean fuzzy sets (</a:t>
            </a:r>
            <a:r>
              <a:rPr lang="en-US" b="0" i="0" dirty="0" err="1">
                <a:solidFill>
                  <a:srgbClr val="374151"/>
                </a:solidFill>
                <a:effectLst/>
                <a:latin typeface="Söhne"/>
              </a:rPr>
              <a:t>CPyFSs</a:t>
            </a:r>
            <a:r>
              <a:rPr lang="en-US" b="0" i="0" dirty="0">
                <a:solidFill>
                  <a:srgbClr val="374151"/>
                </a:solidFill>
                <a:effectLst/>
                <a:latin typeface="Söhne"/>
              </a:rPr>
              <a:t>) are an extension of Pythagorean fuzzy sets, which are themselves an extension of classical fuzzy sets. </a:t>
            </a:r>
            <a:r>
              <a:rPr lang="en-US" b="0" i="0" dirty="0" err="1">
                <a:solidFill>
                  <a:srgbClr val="374151"/>
                </a:solidFill>
                <a:effectLst/>
                <a:latin typeface="Söhne"/>
              </a:rPr>
              <a:t>CPyFSs</a:t>
            </a:r>
            <a:r>
              <a:rPr lang="en-US" b="0" i="0" dirty="0">
                <a:solidFill>
                  <a:srgbClr val="374151"/>
                </a:solidFill>
                <a:effectLst/>
                <a:latin typeface="Söhne"/>
              </a:rPr>
              <a:t> combine real numbers with complex numbers to represent not only the degree of membership and non-membership but also the degree of hesitation or neutrality in a more comprehensive way.</a:t>
            </a:r>
          </a:p>
          <a:p>
            <a:pPr algn="l">
              <a:buFont typeface="+mj-lt"/>
              <a:buAutoNum type="arabicPeriod"/>
            </a:pPr>
            <a:endParaRPr lang="en-US" dirty="0">
              <a:solidFill>
                <a:srgbClr val="374151"/>
              </a:solidFill>
              <a:latin typeface="Söhne"/>
            </a:endParaRPr>
          </a:p>
          <a:p>
            <a:pPr algn="l"/>
            <a:r>
              <a:rPr lang="en-US" b="0" i="0" dirty="0">
                <a:solidFill>
                  <a:srgbClr val="374151"/>
                </a:solidFill>
                <a:effectLst/>
                <a:latin typeface="Söhne"/>
              </a:rPr>
              <a:t>They are used to handle complex and uncertain information in various applications, including decision-making and pattern recognition.</a:t>
            </a:r>
          </a:p>
        </p:txBody>
      </p:sp>
      <p:pic>
        <p:nvPicPr>
          <p:cNvPr id="4" name="Audio 3">
            <a:hlinkClick r:id="" action="ppaction://media"/>
            <a:extLst>
              <a:ext uri="{FF2B5EF4-FFF2-40B4-BE49-F238E27FC236}">
                <a16:creationId xmlns:a16="http://schemas.microsoft.com/office/drawing/2014/main" id="{F3E42D64-30FE-5F3E-B2CA-FB4590C2796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59490056"/>
      </p:ext>
    </p:extLst>
  </p:cSld>
  <p:clrMapOvr>
    <a:masterClrMapping/>
  </p:clrMapOvr>
  <mc:AlternateContent xmlns:mc="http://schemas.openxmlformats.org/markup-compatibility/2006">
    <mc:Choice xmlns:p14="http://schemas.microsoft.com/office/powerpoint/2010/main" Requires="p14">
      <p:transition spd="slow" p14:dur="2000" advTm="88394"/>
    </mc:Choice>
    <mc:Fallback>
      <p:transition spd="slow" advTm="88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1A590-99DF-7A18-47A0-196ED245CC64}"/>
              </a:ext>
            </a:extLst>
          </p:cNvPr>
          <p:cNvSpPr txBox="1"/>
          <p:nvPr/>
        </p:nvSpPr>
        <p:spPr>
          <a:xfrm>
            <a:off x="1354130" y="1674674"/>
            <a:ext cx="8592509" cy="2862322"/>
          </a:xfrm>
          <a:prstGeom prst="rect">
            <a:avLst/>
          </a:prstGeom>
          <a:noFill/>
        </p:spPr>
        <p:txBody>
          <a:bodyPr wrap="square">
            <a:spAutoFit/>
          </a:bodyPr>
          <a:lstStyle/>
          <a:p>
            <a:r>
              <a:rPr lang="en-US" b="1" i="0" dirty="0">
                <a:effectLst/>
                <a:latin typeface="Söhne"/>
              </a:rPr>
              <a:t>Motivation/Purpose/Aims/Hypothesis</a:t>
            </a:r>
            <a:r>
              <a:rPr lang="en-US" b="0" i="0" dirty="0">
                <a:solidFill>
                  <a:srgbClr val="374151"/>
                </a:solidFill>
                <a:effectLst/>
                <a:latin typeface="Söhne"/>
              </a:rPr>
              <a:t> </a:t>
            </a:r>
          </a:p>
          <a:p>
            <a:endParaRPr lang="en-US" dirty="0">
              <a:solidFill>
                <a:srgbClr val="374151"/>
              </a:solidFill>
              <a:latin typeface="Söhne"/>
            </a:endParaRPr>
          </a:p>
          <a:p>
            <a:r>
              <a:rPr lang="en-US" b="0" i="0" dirty="0">
                <a:solidFill>
                  <a:srgbClr val="374151"/>
                </a:solidFill>
                <a:effectLst/>
                <a:latin typeface="Söhne"/>
              </a:rPr>
              <a:t>The paper aims to address the limitations of existing distance measures (</a:t>
            </a:r>
            <a:r>
              <a:rPr lang="en-US" b="0" i="0" dirty="0" err="1">
                <a:solidFill>
                  <a:srgbClr val="374151"/>
                </a:solidFill>
                <a:effectLst/>
                <a:latin typeface="Söhne"/>
              </a:rPr>
              <a:t>DisMs</a:t>
            </a:r>
            <a:r>
              <a:rPr lang="en-US" b="0" i="0" dirty="0">
                <a:solidFill>
                  <a:srgbClr val="374151"/>
                </a:solidFill>
                <a:effectLst/>
                <a:latin typeface="Söhne"/>
              </a:rPr>
              <a:t>) for complex Pythagorean fuzzy sets (</a:t>
            </a:r>
            <a:r>
              <a:rPr lang="en-US" b="0" i="0" dirty="0" err="1">
                <a:solidFill>
                  <a:srgbClr val="374151"/>
                </a:solidFill>
                <a:effectLst/>
                <a:latin typeface="Söhne"/>
              </a:rPr>
              <a:t>CPyFSs</a:t>
            </a:r>
            <a:r>
              <a:rPr lang="en-US" b="0" i="0" dirty="0">
                <a:solidFill>
                  <a:srgbClr val="374151"/>
                </a:solidFill>
                <a:effectLst/>
                <a:latin typeface="Söhne"/>
              </a:rPr>
              <a:t>) introduced by Ullah et al. </a:t>
            </a:r>
          </a:p>
          <a:p>
            <a:endParaRPr lang="en-US" dirty="0">
              <a:solidFill>
                <a:srgbClr val="374151"/>
              </a:solidFill>
              <a:latin typeface="Söhne"/>
            </a:endParaRPr>
          </a:p>
          <a:p>
            <a:r>
              <a:rPr lang="en-US" b="0" i="0" dirty="0">
                <a:solidFill>
                  <a:srgbClr val="374151"/>
                </a:solidFill>
                <a:effectLst/>
                <a:latin typeface="Söhne"/>
              </a:rPr>
              <a:t>The motivation behind this work is to improve the handling of fuzzy information in real-life applications by proposing new </a:t>
            </a:r>
            <a:r>
              <a:rPr lang="en-US" b="0" i="0" dirty="0" err="1">
                <a:solidFill>
                  <a:srgbClr val="374151"/>
                </a:solidFill>
                <a:effectLst/>
                <a:latin typeface="Söhne"/>
              </a:rPr>
              <a:t>DisMs</a:t>
            </a:r>
            <a:r>
              <a:rPr lang="en-US" b="0" i="0" dirty="0">
                <a:solidFill>
                  <a:srgbClr val="374151"/>
                </a:solidFill>
                <a:effectLst/>
                <a:latin typeface="Söhne"/>
              </a:rPr>
              <a:t> based on </a:t>
            </a:r>
            <a:r>
              <a:rPr lang="en-US" b="0" i="0" dirty="0" err="1">
                <a:solidFill>
                  <a:srgbClr val="374151"/>
                </a:solidFill>
                <a:effectLst/>
                <a:latin typeface="Söhne"/>
              </a:rPr>
              <a:t>CPyFSs</a:t>
            </a:r>
            <a:r>
              <a:rPr lang="en-US" b="0" i="0" dirty="0">
                <a:solidFill>
                  <a:srgbClr val="374151"/>
                </a:solidFill>
                <a:effectLst/>
                <a:latin typeface="Söhne"/>
              </a:rPr>
              <a:t>. </a:t>
            </a:r>
          </a:p>
          <a:p>
            <a:endParaRPr lang="en-US" dirty="0">
              <a:solidFill>
                <a:srgbClr val="374151"/>
              </a:solidFill>
              <a:latin typeface="Söhne"/>
            </a:endParaRPr>
          </a:p>
          <a:p>
            <a:r>
              <a:rPr lang="en-US" b="0" i="0" dirty="0">
                <a:solidFill>
                  <a:srgbClr val="374151"/>
                </a:solidFill>
                <a:effectLst/>
                <a:latin typeface="Söhne"/>
              </a:rPr>
              <a:t>The hypothesis is that the proposed </a:t>
            </a:r>
            <a:r>
              <a:rPr lang="en-US" b="0" i="0" dirty="0" err="1">
                <a:solidFill>
                  <a:srgbClr val="374151"/>
                </a:solidFill>
                <a:effectLst/>
                <a:latin typeface="Söhne"/>
              </a:rPr>
              <a:t>DisMs</a:t>
            </a:r>
            <a:r>
              <a:rPr lang="en-US" b="0" i="0" dirty="0">
                <a:solidFill>
                  <a:srgbClr val="374151"/>
                </a:solidFill>
                <a:effectLst/>
                <a:latin typeface="Söhne"/>
              </a:rPr>
              <a:t> will satisfy the axiomatic definition of complex Pythagorean fuzzy </a:t>
            </a:r>
            <a:r>
              <a:rPr lang="en-US" b="0" i="0" dirty="0" err="1">
                <a:solidFill>
                  <a:srgbClr val="374151"/>
                </a:solidFill>
                <a:effectLst/>
                <a:latin typeface="Söhne"/>
              </a:rPr>
              <a:t>DisMs</a:t>
            </a:r>
            <a:r>
              <a:rPr lang="en-US" b="0" i="0" dirty="0">
                <a:solidFill>
                  <a:srgbClr val="374151"/>
                </a:solidFill>
                <a:effectLst/>
                <a:latin typeface="Söhne"/>
              </a:rPr>
              <a:t>.</a:t>
            </a:r>
            <a:endParaRPr lang="en-US" dirty="0"/>
          </a:p>
        </p:txBody>
      </p:sp>
      <p:pic>
        <p:nvPicPr>
          <p:cNvPr id="4" name="Audio 3">
            <a:hlinkClick r:id="" action="ppaction://media"/>
            <a:extLst>
              <a:ext uri="{FF2B5EF4-FFF2-40B4-BE49-F238E27FC236}">
                <a16:creationId xmlns:a16="http://schemas.microsoft.com/office/drawing/2014/main" id="{B4054BFE-2A9F-676B-7405-F7E653F816B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61866293"/>
      </p:ext>
    </p:extLst>
  </p:cSld>
  <p:clrMapOvr>
    <a:masterClrMapping/>
  </p:clrMapOvr>
  <mc:AlternateContent xmlns:mc="http://schemas.openxmlformats.org/markup-compatibility/2006">
    <mc:Choice xmlns:p14="http://schemas.microsoft.com/office/powerpoint/2010/main" Requires="p14">
      <p:transition spd="slow" p14:dur="2000" advTm="44726"/>
    </mc:Choice>
    <mc:Fallback>
      <p:transition spd="slow" advTm="44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24AB74-ADCA-1AAB-76C2-31D25D362561}"/>
              </a:ext>
            </a:extLst>
          </p:cNvPr>
          <p:cNvSpPr txBox="1"/>
          <p:nvPr/>
        </p:nvSpPr>
        <p:spPr>
          <a:xfrm>
            <a:off x="1677178" y="1397675"/>
            <a:ext cx="8259302" cy="2862322"/>
          </a:xfrm>
          <a:prstGeom prst="rect">
            <a:avLst/>
          </a:prstGeom>
          <a:noFill/>
        </p:spPr>
        <p:txBody>
          <a:bodyPr wrap="square">
            <a:spAutoFit/>
          </a:bodyPr>
          <a:lstStyle/>
          <a:p>
            <a:r>
              <a:rPr lang="en-US" b="1" i="0" dirty="0">
                <a:effectLst/>
                <a:latin typeface="Söhne"/>
              </a:rPr>
              <a:t>Contribution</a:t>
            </a:r>
          </a:p>
          <a:p>
            <a:endParaRPr lang="en-US" b="1" dirty="0">
              <a:solidFill>
                <a:srgbClr val="374151"/>
              </a:solidFill>
              <a:latin typeface="Söhne"/>
            </a:endParaRPr>
          </a:p>
          <a:p>
            <a:r>
              <a:rPr lang="en-US" b="0" i="0" dirty="0">
                <a:solidFill>
                  <a:srgbClr val="374151"/>
                </a:solidFill>
                <a:effectLst/>
                <a:latin typeface="Söhne"/>
              </a:rPr>
              <a:t> The paper introduces a new </a:t>
            </a:r>
            <a:r>
              <a:rPr lang="en-US" b="0" i="0" dirty="0" err="1">
                <a:solidFill>
                  <a:srgbClr val="374151"/>
                </a:solidFill>
                <a:effectLst/>
                <a:latin typeface="Söhne"/>
              </a:rPr>
              <a:t>DisM</a:t>
            </a:r>
            <a:r>
              <a:rPr lang="en-US" b="0" i="0" dirty="0">
                <a:solidFill>
                  <a:srgbClr val="374151"/>
                </a:solidFill>
                <a:effectLst/>
                <a:latin typeface="Söhne"/>
              </a:rPr>
              <a:t> for </a:t>
            </a:r>
            <a:r>
              <a:rPr lang="en-US" b="0" i="0" dirty="0" err="1">
                <a:solidFill>
                  <a:srgbClr val="374151"/>
                </a:solidFill>
                <a:effectLst/>
                <a:latin typeface="Söhne"/>
              </a:rPr>
              <a:t>CPyFSs</a:t>
            </a:r>
            <a:r>
              <a:rPr lang="en-US" b="0" i="0" dirty="0">
                <a:solidFill>
                  <a:srgbClr val="374151"/>
                </a:solidFill>
                <a:effectLst/>
                <a:latin typeface="Söhne"/>
              </a:rPr>
              <a:t> by combining the 3D Hamming distance with the </a:t>
            </a:r>
            <a:r>
              <a:rPr lang="en-US" b="0" i="0" dirty="0" err="1">
                <a:solidFill>
                  <a:srgbClr val="374151"/>
                </a:solidFill>
                <a:effectLst/>
                <a:latin typeface="Söhne"/>
              </a:rPr>
              <a:t>Hausdorff</a:t>
            </a:r>
            <a:r>
              <a:rPr lang="en-US" b="0" i="0" dirty="0">
                <a:solidFill>
                  <a:srgbClr val="374151"/>
                </a:solidFill>
                <a:effectLst/>
                <a:latin typeface="Söhne"/>
              </a:rPr>
              <a:t> distance, demonstrating that it satisfies the axiomatic definition of complex Pythagorean fuzzy </a:t>
            </a:r>
            <a:r>
              <a:rPr lang="en-US" b="0" i="0" dirty="0" err="1">
                <a:solidFill>
                  <a:srgbClr val="374151"/>
                </a:solidFill>
                <a:effectLst/>
                <a:latin typeface="Söhne"/>
              </a:rPr>
              <a:t>DisMs</a:t>
            </a:r>
            <a:r>
              <a:rPr lang="en-US" b="0" i="0" dirty="0">
                <a:solidFill>
                  <a:srgbClr val="374151"/>
                </a:solidFill>
                <a:effectLst/>
                <a:latin typeface="Söhne"/>
              </a:rPr>
              <a:t>.</a:t>
            </a:r>
          </a:p>
          <a:p>
            <a:endParaRPr lang="en-US" dirty="0">
              <a:solidFill>
                <a:srgbClr val="374151"/>
              </a:solidFill>
              <a:latin typeface="Söhne"/>
            </a:endParaRPr>
          </a:p>
          <a:p>
            <a:endParaRPr lang="en-US" b="0" i="0" dirty="0">
              <a:solidFill>
                <a:srgbClr val="374151"/>
              </a:solidFill>
              <a:effectLst/>
              <a:latin typeface="Söhne"/>
            </a:endParaRPr>
          </a:p>
          <a:p>
            <a:r>
              <a:rPr lang="en-US" b="0" i="0" dirty="0">
                <a:solidFill>
                  <a:srgbClr val="374151"/>
                </a:solidFill>
                <a:effectLst/>
                <a:latin typeface="Söhne"/>
              </a:rPr>
              <a:t>Additionally, the paper presents other new complex Pythagorean fuzzy </a:t>
            </a:r>
            <a:r>
              <a:rPr lang="en-US" b="0" i="0" dirty="0" err="1">
                <a:solidFill>
                  <a:srgbClr val="374151"/>
                </a:solidFill>
                <a:effectLst/>
                <a:latin typeface="Söhne"/>
              </a:rPr>
              <a:t>DisMs</a:t>
            </a:r>
            <a:r>
              <a:rPr lang="en-US" b="0" i="0" dirty="0">
                <a:solidFill>
                  <a:srgbClr val="374151"/>
                </a:solidFill>
                <a:effectLst/>
                <a:latin typeface="Söhne"/>
              </a:rPr>
              <a:t>. The effectiveness of these measures is illustrated through applications in building material recognition and medical diagnosis problems.</a:t>
            </a:r>
            <a:endParaRPr lang="en-US" dirty="0"/>
          </a:p>
        </p:txBody>
      </p:sp>
      <p:pic>
        <p:nvPicPr>
          <p:cNvPr id="4" name="Audio 3">
            <a:hlinkClick r:id="" action="ppaction://media"/>
            <a:extLst>
              <a:ext uri="{FF2B5EF4-FFF2-40B4-BE49-F238E27FC236}">
                <a16:creationId xmlns:a16="http://schemas.microsoft.com/office/drawing/2014/main" id="{A49AD935-81AD-34DF-7CBC-D3431879B88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56738835"/>
      </p:ext>
    </p:extLst>
  </p:cSld>
  <p:clrMapOvr>
    <a:masterClrMapping/>
  </p:clrMapOvr>
  <mc:AlternateContent xmlns:mc="http://schemas.openxmlformats.org/markup-compatibility/2006">
    <mc:Choice xmlns:p14="http://schemas.microsoft.com/office/powerpoint/2010/main" Requires="p14">
      <p:transition spd="slow" p14:dur="2000" advTm="30847"/>
    </mc:Choice>
    <mc:Fallback>
      <p:transition spd="slow" advTm="30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E75257-FF67-EA97-F486-24C78F0C50D6}"/>
              </a:ext>
            </a:extLst>
          </p:cNvPr>
          <p:cNvPicPr>
            <a:picLocks noChangeAspect="1"/>
          </p:cNvPicPr>
          <p:nvPr/>
        </p:nvPicPr>
        <p:blipFill>
          <a:blip r:embed="rId4"/>
          <a:stretch>
            <a:fillRect/>
          </a:stretch>
        </p:blipFill>
        <p:spPr>
          <a:xfrm>
            <a:off x="2647950" y="1047750"/>
            <a:ext cx="6896100" cy="4762500"/>
          </a:xfrm>
          <a:prstGeom prst="rect">
            <a:avLst/>
          </a:prstGeom>
        </p:spPr>
      </p:pic>
      <p:sp>
        <p:nvSpPr>
          <p:cNvPr id="6" name="TextBox 5">
            <a:extLst>
              <a:ext uri="{FF2B5EF4-FFF2-40B4-BE49-F238E27FC236}">
                <a16:creationId xmlns:a16="http://schemas.microsoft.com/office/drawing/2014/main" id="{3551715C-778A-DA7C-8893-CFC9D3280101}"/>
              </a:ext>
            </a:extLst>
          </p:cNvPr>
          <p:cNvSpPr txBox="1"/>
          <p:nvPr/>
        </p:nvSpPr>
        <p:spPr>
          <a:xfrm>
            <a:off x="4777273" y="678418"/>
            <a:ext cx="2062066" cy="369332"/>
          </a:xfrm>
          <a:prstGeom prst="rect">
            <a:avLst/>
          </a:prstGeom>
          <a:noFill/>
        </p:spPr>
        <p:txBody>
          <a:bodyPr wrap="square" rtlCol="0">
            <a:spAutoFit/>
          </a:bodyPr>
          <a:lstStyle/>
          <a:p>
            <a:r>
              <a:rPr lang="en-US" dirty="0"/>
              <a:t>Methodology</a:t>
            </a:r>
          </a:p>
        </p:txBody>
      </p:sp>
      <p:pic>
        <p:nvPicPr>
          <p:cNvPr id="7" name="Audio 6">
            <a:hlinkClick r:id="" action="ppaction://media"/>
            <a:extLst>
              <a:ext uri="{FF2B5EF4-FFF2-40B4-BE49-F238E27FC236}">
                <a16:creationId xmlns:a16="http://schemas.microsoft.com/office/drawing/2014/main" id="{7EE0BB60-30D7-5F62-1184-190170DDA2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15185398"/>
      </p:ext>
    </p:extLst>
  </p:cSld>
  <p:clrMapOvr>
    <a:masterClrMapping/>
  </p:clrMapOvr>
  <mc:AlternateContent xmlns:mc="http://schemas.openxmlformats.org/markup-compatibility/2006">
    <mc:Choice xmlns:p14="http://schemas.microsoft.com/office/powerpoint/2010/main" Requires="p14">
      <p:transition spd="slow" p14:dur="2000" advTm="67498"/>
    </mc:Choice>
    <mc:Fallback>
      <p:transition spd="slow" advTm="67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F6ED6C-5F3D-9249-6F7C-E77E9042D637}"/>
              </a:ext>
            </a:extLst>
          </p:cNvPr>
          <p:cNvSpPr txBox="1"/>
          <p:nvPr/>
        </p:nvSpPr>
        <p:spPr>
          <a:xfrm>
            <a:off x="2864498" y="625150"/>
            <a:ext cx="6350622" cy="461665"/>
          </a:xfrm>
          <a:prstGeom prst="rect">
            <a:avLst/>
          </a:prstGeom>
          <a:noFill/>
        </p:spPr>
        <p:txBody>
          <a:bodyPr wrap="square" rtlCol="0">
            <a:spAutoFit/>
          </a:bodyPr>
          <a:lstStyle/>
          <a:p>
            <a:r>
              <a:rPr lang="en-US" sz="2400" b="1" dirty="0"/>
              <a:t>Model Training for Pattern recognition </a:t>
            </a:r>
          </a:p>
        </p:txBody>
      </p:sp>
      <p:sp>
        <p:nvSpPr>
          <p:cNvPr id="4" name="TextBox 3">
            <a:extLst>
              <a:ext uri="{FF2B5EF4-FFF2-40B4-BE49-F238E27FC236}">
                <a16:creationId xmlns:a16="http://schemas.microsoft.com/office/drawing/2014/main" id="{9C77DC59-1A42-61F2-CAF5-73204AEDFB1E}"/>
              </a:ext>
            </a:extLst>
          </p:cNvPr>
          <p:cNvSpPr txBox="1"/>
          <p:nvPr/>
        </p:nvSpPr>
        <p:spPr>
          <a:xfrm>
            <a:off x="2304143" y="1074509"/>
            <a:ext cx="7730411" cy="369332"/>
          </a:xfrm>
          <a:prstGeom prst="rect">
            <a:avLst/>
          </a:prstGeom>
          <a:noFill/>
        </p:spPr>
        <p:txBody>
          <a:bodyPr wrap="square">
            <a:spAutoFit/>
          </a:bodyPr>
          <a:lstStyle/>
          <a:p>
            <a:r>
              <a:rPr lang="en-US" dirty="0">
                <a:solidFill>
                  <a:srgbClr val="374151"/>
                </a:solidFill>
                <a:latin typeface="Söhne"/>
              </a:rPr>
              <a:t>M</a:t>
            </a:r>
            <a:r>
              <a:rPr lang="en-US" b="0" i="0" dirty="0">
                <a:solidFill>
                  <a:srgbClr val="374151"/>
                </a:solidFill>
                <a:effectLst/>
                <a:latin typeface="Söhne"/>
              </a:rPr>
              <a:t>aterial recognition using various similarity and distance measures</a:t>
            </a:r>
            <a:endParaRPr lang="en-US" dirty="0"/>
          </a:p>
        </p:txBody>
      </p:sp>
      <p:sp>
        <p:nvSpPr>
          <p:cNvPr id="6" name="TextBox 5">
            <a:extLst>
              <a:ext uri="{FF2B5EF4-FFF2-40B4-BE49-F238E27FC236}">
                <a16:creationId xmlns:a16="http://schemas.microsoft.com/office/drawing/2014/main" id="{ADD6698B-1892-EE39-E443-3BD7D5034C80}"/>
              </a:ext>
            </a:extLst>
          </p:cNvPr>
          <p:cNvSpPr txBox="1"/>
          <p:nvPr/>
        </p:nvSpPr>
        <p:spPr>
          <a:xfrm>
            <a:off x="962660" y="2228671"/>
            <a:ext cx="10091420" cy="923330"/>
          </a:xfrm>
          <a:prstGeom prst="rect">
            <a:avLst/>
          </a:prstGeom>
          <a:noFill/>
        </p:spPr>
        <p:txBody>
          <a:bodyPr wrap="square">
            <a:spAutoFit/>
          </a:bodyPr>
          <a:lstStyle/>
          <a:p>
            <a:r>
              <a:rPr lang="en-US" b="0" i="0" dirty="0">
                <a:solidFill>
                  <a:srgbClr val="374151"/>
                </a:solidFill>
                <a:effectLst/>
                <a:latin typeface="Söhne"/>
              </a:rPr>
              <a:t>The testing revolves around the identification of an unknown building material (M) from a set of four materials (M1, M2, M3, M4) using Complex Pythagorean Fuzzy Sets (</a:t>
            </a:r>
            <a:r>
              <a:rPr lang="en-US" b="0" i="0" dirty="0" err="1">
                <a:solidFill>
                  <a:srgbClr val="374151"/>
                </a:solidFill>
                <a:effectLst/>
                <a:latin typeface="Söhne"/>
              </a:rPr>
              <a:t>CPyFS</a:t>
            </a:r>
            <a:r>
              <a:rPr lang="en-US" b="0" i="0" dirty="0">
                <a:solidFill>
                  <a:srgbClr val="374151"/>
                </a:solidFill>
                <a:effectLst/>
                <a:latin typeface="Söhne"/>
              </a:rPr>
              <a:t>) and related similarity and distance measures.</a:t>
            </a:r>
            <a:endParaRPr lang="en-US" dirty="0"/>
          </a:p>
        </p:txBody>
      </p:sp>
      <p:sp>
        <p:nvSpPr>
          <p:cNvPr id="8" name="TextBox 7">
            <a:extLst>
              <a:ext uri="{FF2B5EF4-FFF2-40B4-BE49-F238E27FC236}">
                <a16:creationId xmlns:a16="http://schemas.microsoft.com/office/drawing/2014/main" id="{A2EAE51D-CF12-EEEB-AE14-3F1AAD1A93BA}"/>
              </a:ext>
            </a:extLst>
          </p:cNvPr>
          <p:cNvSpPr txBox="1"/>
          <p:nvPr/>
        </p:nvSpPr>
        <p:spPr>
          <a:xfrm>
            <a:off x="962660" y="3429000"/>
            <a:ext cx="9603740" cy="1477328"/>
          </a:xfrm>
          <a:prstGeom prst="rect">
            <a:avLst/>
          </a:prstGeom>
          <a:noFill/>
        </p:spPr>
        <p:txBody>
          <a:bodyPr wrap="square">
            <a:spAutoFit/>
          </a:bodyPr>
          <a:lstStyle/>
          <a:p>
            <a:pPr algn="l"/>
            <a:r>
              <a:rPr lang="en-US" dirty="0">
                <a:solidFill>
                  <a:srgbClr val="374151"/>
                </a:solidFill>
                <a:latin typeface="Söhne"/>
              </a:rPr>
              <a:t>S</a:t>
            </a:r>
            <a:r>
              <a:rPr lang="en-US" b="0" i="0" dirty="0">
                <a:solidFill>
                  <a:srgbClr val="374151"/>
                </a:solidFill>
                <a:effectLst/>
                <a:latin typeface="Söhne"/>
              </a:rPr>
              <a:t>even attributes (A1, A2, A3, A4, A5, A6, A7). These attributes describe the properties of the materials.</a:t>
            </a:r>
          </a:p>
          <a:p>
            <a:pPr algn="l"/>
            <a:endParaRPr lang="en-US" b="0" i="0" dirty="0">
              <a:solidFill>
                <a:srgbClr val="374151"/>
              </a:solidFill>
              <a:effectLst/>
              <a:latin typeface="Söhne"/>
            </a:endParaRPr>
          </a:p>
          <a:p>
            <a:pPr algn="l"/>
            <a:r>
              <a:rPr lang="en-US" b="0" i="0" dirty="0">
                <a:solidFill>
                  <a:srgbClr val="374151"/>
                </a:solidFill>
                <a:effectLst/>
                <a:latin typeface="Söhne"/>
              </a:rPr>
              <a:t>A weight vector ω, comprising seven weight values, is used to assign different degrees of importance to the attributes</a:t>
            </a:r>
          </a:p>
        </p:txBody>
      </p:sp>
      <p:pic>
        <p:nvPicPr>
          <p:cNvPr id="9" name="Audio 8">
            <a:hlinkClick r:id="" action="ppaction://media"/>
            <a:extLst>
              <a:ext uri="{FF2B5EF4-FFF2-40B4-BE49-F238E27FC236}">
                <a16:creationId xmlns:a16="http://schemas.microsoft.com/office/drawing/2014/main" id="{971719ED-35C8-299E-6B52-9393652C52A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03820125"/>
      </p:ext>
    </p:extLst>
  </p:cSld>
  <p:clrMapOvr>
    <a:masterClrMapping/>
  </p:clrMapOvr>
  <mc:AlternateContent xmlns:mc="http://schemas.openxmlformats.org/markup-compatibility/2006">
    <mc:Choice xmlns:p14="http://schemas.microsoft.com/office/powerpoint/2010/main" Requires="p14">
      <p:transition spd="slow" p14:dur="2000" advTm="52129"/>
    </mc:Choice>
    <mc:Fallback>
      <p:transition spd="slow" advTm="52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448211-0D5C-EAC3-79C8-B44B45E24F99}"/>
              </a:ext>
            </a:extLst>
          </p:cNvPr>
          <p:cNvSpPr txBox="1"/>
          <p:nvPr/>
        </p:nvSpPr>
        <p:spPr>
          <a:xfrm>
            <a:off x="8070979" y="727417"/>
            <a:ext cx="3144417" cy="5078313"/>
          </a:xfrm>
          <a:prstGeom prst="rect">
            <a:avLst/>
          </a:prstGeom>
          <a:noFill/>
        </p:spPr>
        <p:txBody>
          <a:bodyPr wrap="square">
            <a:spAutoFit/>
          </a:bodyPr>
          <a:lstStyle/>
          <a:p>
            <a:pPr algn="l">
              <a:buFont typeface="+mj-lt"/>
              <a:buAutoNum type="arabicPeriod"/>
            </a:pPr>
            <a:r>
              <a:rPr lang="en-US" b="1" i="0" dirty="0">
                <a:solidFill>
                  <a:srgbClr val="374151"/>
                </a:solidFill>
                <a:effectLst/>
                <a:latin typeface="Söhne"/>
              </a:rPr>
              <a:t>Pattern Classification Results:</a:t>
            </a:r>
            <a:r>
              <a:rPr lang="en-US" b="0" i="0" dirty="0">
                <a:solidFill>
                  <a:srgbClr val="374151"/>
                </a:solidFill>
                <a:effectLst/>
                <a:latin typeface="Söhne"/>
              </a:rPr>
              <a:t> The results of the pattern classification using different distance and similarity measures are presented in Table 3. It is noted that the result obtained using specific measures (e.g., WD1 </a:t>
            </a:r>
            <a:r>
              <a:rPr lang="en-US" b="0" i="0" dirty="0" err="1">
                <a:solidFill>
                  <a:srgbClr val="374151"/>
                </a:solidFill>
                <a:effectLst/>
                <a:latin typeface="Söhne"/>
              </a:rPr>
              <a:t>CPyFS</a:t>
            </a:r>
            <a:r>
              <a:rPr lang="en-US" b="0" i="0" dirty="0">
                <a:solidFill>
                  <a:srgbClr val="374151"/>
                </a:solidFill>
                <a:effectLst/>
                <a:latin typeface="Söhne"/>
              </a:rPr>
              <a:t>) aligns with the result in Table 1.</a:t>
            </a:r>
          </a:p>
          <a:p>
            <a:pPr algn="l">
              <a:buFont typeface="+mj-lt"/>
              <a:buAutoNum type="arabicPeriod"/>
            </a:pPr>
            <a:r>
              <a:rPr lang="en-US" b="1" i="0" dirty="0">
                <a:solidFill>
                  <a:srgbClr val="374151"/>
                </a:solidFill>
                <a:effectLst/>
                <a:latin typeface="Söhne"/>
              </a:rPr>
              <a:t>Discrepancy in Results:</a:t>
            </a:r>
            <a:r>
              <a:rPr lang="en-US" b="0" i="0" dirty="0">
                <a:solidFill>
                  <a:srgbClr val="374151"/>
                </a:solidFill>
                <a:effectLst/>
                <a:latin typeface="Söhne"/>
              </a:rPr>
              <a:t> An important finding is that one particular distance measure (WD2 </a:t>
            </a:r>
            <a:r>
              <a:rPr lang="en-US" b="0" i="0" dirty="0" err="1">
                <a:solidFill>
                  <a:srgbClr val="374151"/>
                </a:solidFill>
                <a:effectLst/>
                <a:latin typeface="Söhne"/>
              </a:rPr>
              <a:t>CPyFS</a:t>
            </a:r>
            <a:r>
              <a:rPr lang="en-US" b="0" i="0" dirty="0">
                <a:solidFill>
                  <a:srgbClr val="374151"/>
                </a:solidFill>
                <a:effectLst/>
                <a:latin typeface="Söhne"/>
              </a:rPr>
              <a:t>) is mentioned as unreasonable because it does not satisfy the axiomatic definition of complex Pythagorean fuzzy distance measures.</a:t>
            </a:r>
          </a:p>
        </p:txBody>
      </p:sp>
      <p:pic>
        <p:nvPicPr>
          <p:cNvPr id="5" name="Picture 4">
            <a:extLst>
              <a:ext uri="{FF2B5EF4-FFF2-40B4-BE49-F238E27FC236}">
                <a16:creationId xmlns:a16="http://schemas.microsoft.com/office/drawing/2014/main" id="{9FCE92D1-9CBC-FC16-A4EA-5FB533372344}"/>
              </a:ext>
            </a:extLst>
          </p:cNvPr>
          <p:cNvPicPr>
            <a:picLocks noChangeAspect="1"/>
          </p:cNvPicPr>
          <p:nvPr/>
        </p:nvPicPr>
        <p:blipFill>
          <a:blip r:embed="rId4"/>
          <a:stretch>
            <a:fillRect/>
          </a:stretch>
        </p:blipFill>
        <p:spPr>
          <a:xfrm>
            <a:off x="492951" y="494522"/>
            <a:ext cx="7409925" cy="5868955"/>
          </a:xfrm>
          <a:prstGeom prst="rect">
            <a:avLst/>
          </a:prstGeom>
        </p:spPr>
      </p:pic>
      <p:pic>
        <p:nvPicPr>
          <p:cNvPr id="6" name="Audio 5">
            <a:hlinkClick r:id="" action="ppaction://media"/>
            <a:extLst>
              <a:ext uri="{FF2B5EF4-FFF2-40B4-BE49-F238E27FC236}">
                <a16:creationId xmlns:a16="http://schemas.microsoft.com/office/drawing/2014/main" id="{5DFB4F0C-32EF-1BCE-3A2E-B8D54D3336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29259328"/>
      </p:ext>
    </p:extLst>
  </p:cSld>
  <p:clrMapOvr>
    <a:masterClrMapping/>
  </p:clrMapOvr>
  <mc:AlternateContent xmlns:mc="http://schemas.openxmlformats.org/markup-compatibility/2006">
    <mc:Choice xmlns:p14="http://schemas.microsoft.com/office/powerpoint/2010/main" Requires="p14">
      <p:transition spd="slow" p14:dur="2000" advTm="58696"/>
    </mc:Choice>
    <mc:Fallback>
      <p:transition spd="slow" advTm="58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BD086D-A066-0012-4948-F51006B48873}"/>
              </a:ext>
            </a:extLst>
          </p:cNvPr>
          <p:cNvSpPr txBox="1"/>
          <p:nvPr/>
        </p:nvSpPr>
        <p:spPr>
          <a:xfrm>
            <a:off x="2864498" y="625150"/>
            <a:ext cx="6350622" cy="461665"/>
          </a:xfrm>
          <a:prstGeom prst="rect">
            <a:avLst/>
          </a:prstGeom>
          <a:noFill/>
        </p:spPr>
        <p:txBody>
          <a:bodyPr wrap="square" rtlCol="0">
            <a:spAutoFit/>
          </a:bodyPr>
          <a:lstStyle/>
          <a:p>
            <a:r>
              <a:rPr lang="en-US" sz="2400" b="1" dirty="0"/>
              <a:t>Model Training for Medical </a:t>
            </a:r>
            <a:r>
              <a:rPr lang="en-US" sz="2400" b="1" dirty="0" err="1"/>
              <a:t>Diagonosis</a:t>
            </a:r>
            <a:endParaRPr lang="en-US" sz="2400" b="1" dirty="0"/>
          </a:p>
        </p:txBody>
      </p:sp>
      <p:sp>
        <p:nvSpPr>
          <p:cNvPr id="7" name="TextBox 6">
            <a:extLst>
              <a:ext uri="{FF2B5EF4-FFF2-40B4-BE49-F238E27FC236}">
                <a16:creationId xmlns:a16="http://schemas.microsoft.com/office/drawing/2014/main" id="{176AE682-35B8-0F11-F7E0-C6F9FC3CA931}"/>
              </a:ext>
            </a:extLst>
          </p:cNvPr>
          <p:cNvSpPr txBox="1"/>
          <p:nvPr/>
        </p:nvSpPr>
        <p:spPr>
          <a:xfrm>
            <a:off x="3393440" y="1086815"/>
            <a:ext cx="6096000" cy="369332"/>
          </a:xfrm>
          <a:prstGeom prst="rect">
            <a:avLst/>
          </a:prstGeom>
          <a:noFill/>
        </p:spPr>
        <p:txBody>
          <a:bodyPr wrap="square">
            <a:spAutoFit/>
          </a:bodyPr>
          <a:lstStyle/>
          <a:p>
            <a:r>
              <a:rPr lang="en-US" b="0" i="0" dirty="0">
                <a:solidFill>
                  <a:srgbClr val="374151"/>
                </a:solidFill>
                <a:effectLst/>
                <a:latin typeface="Söhne"/>
              </a:rPr>
              <a:t>A medical diagnosis problem was addressed</a:t>
            </a:r>
            <a:endParaRPr lang="en-US" dirty="0"/>
          </a:p>
        </p:txBody>
      </p:sp>
      <p:sp>
        <p:nvSpPr>
          <p:cNvPr id="9" name="TextBox 8">
            <a:extLst>
              <a:ext uri="{FF2B5EF4-FFF2-40B4-BE49-F238E27FC236}">
                <a16:creationId xmlns:a16="http://schemas.microsoft.com/office/drawing/2014/main" id="{08DD68A6-C212-31D4-880F-0941415FDDF4}"/>
              </a:ext>
            </a:extLst>
          </p:cNvPr>
          <p:cNvSpPr txBox="1"/>
          <p:nvPr/>
        </p:nvSpPr>
        <p:spPr>
          <a:xfrm>
            <a:off x="447040" y="1426910"/>
            <a:ext cx="11226800" cy="369332"/>
          </a:xfrm>
          <a:prstGeom prst="rect">
            <a:avLst/>
          </a:prstGeom>
          <a:noFill/>
        </p:spPr>
        <p:txBody>
          <a:bodyPr wrap="square">
            <a:spAutoFit/>
          </a:bodyPr>
          <a:lstStyle/>
          <a:p>
            <a:r>
              <a:rPr lang="en-US" b="0" i="0" dirty="0">
                <a:solidFill>
                  <a:srgbClr val="374151"/>
                </a:solidFill>
                <a:effectLst/>
                <a:latin typeface="Söhne"/>
              </a:rPr>
              <a:t>Medical symptoms (S) and diagnostic characteristics (D) were represented using Complex Pythagorean Fuzzy Numbers</a:t>
            </a:r>
            <a:endParaRPr lang="en-US" dirty="0"/>
          </a:p>
        </p:txBody>
      </p:sp>
      <p:sp>
        <p:nvSpPr>
          <p:cNvPr id="11" name="TextBox 10">
            <a:extLst>
              <a:ext uri="{FF2B5EF4-FFF2-40B4-BE49-F238E27FC236}">
                <a16:creationId xmlns:a16="http://schemas.microsoft.com/office/drawing/2014/main" id="{8C7B4423-CD9E-86D4-40FA-81709AED840C}"/>
              </a:ext>
            </a:extLst>
          </p:cNvPr>
          <p:cNvSpPr txBox="1"/>
          <p:nvPr/>
        </p:nvSpPr>
        <p:spPr>
          <a:xfrm>
            <a:off x="7487919" y="2250776"/>
            <a:ext cx="4373569" cy="3693319"/>
          </a:xfrm>
          <a:prstGeom prst="rect">
            <a:avLst/>
          </a:prstGeom>
          <a:noFill/>
        </p:spPr>
        <p:txBody>
          <a:bodyPr wrap="square">
            <a:spAutoFit/>
          </a:bodyPr>
          <a:lstStyle/>
          <a:p>
            <a:pPr algn="l">
              <a:buFont typeface="Arial" panose="020B0604020202020204" pitchFamily="34" charset="0"/>
              <a:buChar char="•"/>
            </a:pPr>
            <a:r>
              <a:rPr lang="en-US" b="1" i="0" dirty="0">
                <a:solidFill>
                  <a:srgbClr val="374151"/>
                </a:solidFill>
                <a:effectLst/>
                <a:latin typeface="Söhne"/>
              </a:rPr>
              <a:t>Diagnostic Result</a:t>
            </a:r>
            <a:r>
              <a:rPr lang="en-US" b="0" i="0" dirty="0">
                <a:solidFill>
                  <a:srgbClr val="374151"/>
                </a:solidFill>
                <a:effectLst/>
                <a:latin typeface="Söhne"/>
              </a:rPr>
              <a:t>: The maximum degree of Similarity Measures (</a:t>
            </a:r>
            <a:r>
              <a:rPr lang="en-US" b="0" i="0" dirty="0" err="1">
                <a:solidFill>
                  <a:srgbClr val="374151"/>
                </a:solidFill>
                <a:effectLst/>
                <a:latin typeface="Söhne"/>
              </a:rPr>
              <a:t>SimMs</a:t>
            </a:r>
            <a:r>
              <a:rPr lang="en-US" b="0" i="0" dirty="0">
                <a:solidFill>
                  <a:srgbClr val="374151"/>
                </a:solidFill>
                <a:effectLst/>
                <a:latin typeface="Söhne"/>
              </a:rPr>
              <a:t>) was employed to diagnose the patient (P). The result was that the patient suffered from 'Viral fever’. The diagnostic result aligns with the outcome of the problem as per the Complex Pythagorean Fuzzy predictions.</a:t>
            </a:r>
          </a:p>
          <a:p>
            <a:pPr algn="l"/>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Discrepancy in Results:</a:t>
            </a:r>
            <a:r>
              <a:rPr lang="en-US" dirty="0">
                <a:solidFill>
                  <a:srgbClr val="374151"/>
                </a:solidFill>
                <a:latin typeface="Söhne"/>
              </a:rPr>
              <a:t> T</a:t>
            </a:r>
            <a:r>
              <a:rPr lang="en-US" b="0" i="0" dirty="0">
                <a:solidFill>
                  <a:srgbClr val="374151"/>
                </a:solidFill>
                <a:effectLst/>
                <a:latin typeface="Söhne"/>
              </a:rPr>
              <a:t>hey were found to have limitations in resolving some selected information.</a:t>
            </a:r>
          </a:p>
          <a:p>
            <a:pPr algn="l">
              <a:buFont typeface="Arial" panose="020B0604020202020204" pitchFamily="34" charset="0"/>
              <a:buChar char="•"/>
            </a:pPr>
            <a:endParaRPr lang="en-US" dirty="0">
              <a:solidFill>
                <a:srgbClr val="374151"/>
              </a:solidFill>
              <a:latin typeface="Söhne"/>
            </a:endParaRPr>
          </a:p>
          <a:p>
            <a:pPr algn="l">
              <a:buFont typeface="Arial" panose="020B0604020202020204" pitchFamily="34" charset="0"/>
              <a:buChar char="•"/>
            </a:pPr>
            <a:endParaRPr lang="en-US" b="0" i="0" dirty="0">
              <a:solidFill>
                <a:srgbClr val="374151"/>
              </a:solidFill>
              <a:effectLst/>
              <a:latin typeface="Söhne"/>
            </a:endParaRPr>
          </a:p>
        </p:txBody>
      </p:sp>
      <p:pic>
        <p:nvPicPr>
          <p:cNvPr id="13" name="Picture 12">
            <a:extLst>
              <a:ext uri="{FF2B5EF4-FFF2-40B4-BE49-F238E27FC236}">
                <a16:creationId xmlns:a16="http://schemas.microsoft.com/office/drawing/2014/main" id="{5B043ED4-7C19-0386-41AF-FF2EFA67A603}"/>
              </a:ext>
            </a:extLst>
          </p:cNvPr>
          <p:cNvPicPr>
            <a:picLocks noChangeAspect="1"/>
          </p:cNvPicPr>
          <p:nvPr/>
        </p:nvPicPr>
        <p:blipFill>
          <a:blip r:embed="rId4"/>
          <a:stretch>
            <a:fillRect/>
          </a:stretch>
        </p:blipFill>
        <p:spPr>
          <a:xfrm>
            <a:off x="330512" y="2235199"/>
            <a:ext cx="6952619" cy="3274322"/>
          </a:xfrm>
          <a:prstGeom prst="rect">
            <a:avLst/>
          </a:prstGeom>
        </p:spPr>
      </p:pic>
      <p:pic>
        <p:nvPicPr>
          <p:cNvPr id="14" name="Audio 13">
            <a:hlinkClick r:id="" action="ppaction://media"/>
            <a:extLst>
              <a:ext uri="{FF2B5EF4-FFF2-40B4-BE49-F238E27FC236}">
                <a16:creationId xmlns:a16="http://schemas.microsoft.com/office/drawing/2014/main" id="{4D6D8BA1-C840-F22F-E346-505DEEA428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58846569"/>
      </p:ext>
    </p:extLst>
  </p:cSld>
  <p:clrMapOvr>
    <a:masterClrMapping/>
  </p:clrMapOvr>
  <mc:AlternateContent xmlns:mc="http://schemas.openxmlformats.org/markup-compatibility/2006">
    <mc:Choice xmlns:p14="http://schemas.microsoft.com/office/powerpoint/2010/main" Requires="p14">
      <p:transition spd="slow" p14:dur="2000" advTm="61151"/>
    </mc:Choice>
    <mc:Fallback>
      <p:transition spd="slow" advTm="61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4BFEE-1E62-FE02-6D9E-C737D829D70B}"/>
              </a:ext>
            </a:extLst>
          </p:cNvPr>
          <p:cNvPicPr>
            <a:picLocks noChangeAspect="1"/>
          </p:cNvPicPr>
          <p:nvPr/>
        </p:nvPicPr>
        <p:blipFill>
          <a:blip r:embed="rId4"/>
          <a:stretch>
            <a:fillRect/>
          </a:stretch>
        </p:blipFill>
        <p:spPr>
          <a:xfrm>
            <a:off x="487680" y="795658"/>
            <a:ext cx="5242560" cy="5863108"/>
          </a:xfrm>
          <a:prstGeom prst="rect">
            <a:avLst/>
          </a:prstGeom>
        </p:spPr>
      </p:pic>
      <p:sp>
        <p:nvSpPr>
          <p:cNvPr id="6" name="TextBox 5">
            <a:extLst>
              <a:ext uri="{FF2B5EF4-FFF2-40B4-BE49-F238E27FC236}">
                <a16:creationId xmlns:a16="http://schemas.microsoft.com/office/drawing/2014/main" id="{26DD9C22-2FFA-DD5F-B09E-4F7C0006C3E6}"/>
              </a:ext>
            </a:extLst>
          </p:cNvPr>
          <p:cNvSpPr txBox="1"/>
          <p:nvPr/>
        </p:nvSpPr>
        <p:spPr>
          <a:xfrm>
            <a:off x="2296160" y="395548"/>
            <a:ext cx="3190240" cy="400110"/>
          </a:xfrm>
          <a:prstGeom prst="rect">
            <a:avLst/>
          </a:prstGeom>
          <a:noFill/>
        </p:spPr>
        <p:txBody>
          <a:bodyPr wrap="square" rtlCol="0">
            <a:spAutoFit/>
          </a:bodyPr>
          <a:lstStyle/>
          <a:p>
            <a:r>
              <a:rPr lang="en-US" sz="2000" b="1" dirty="0"/>
              <a:t>Conclusion</a:t>
            </a:r>
          </a:p>
        </p:txBody>
      </p:sp>
      <p:pic>
        <p:nvPicPr>
          <p:cNvPr id="8" name="Picture 7">
            <a:extLst>
              <a:ext uri="{FF2B5EF4-FFF2-40B4-BE49-F238E27FC236}">
                <a16:creationId xmlns:a16="http://schemas.microsoft.com/office/drawing/2014/main" id="{1676BA3E-28CE-AB67-D757-2870F5566630}"/>
              </a:ext>
            </a:extLst>
          </p:cNvPr>
          <p:cNvPicPr>
            <a:picLocks noChangeAspect="1"/>
          </p:cNvPicPr>
          <p:nvPr/>
        </p:nvPicPr>
        <p:blipFill>
          <a:blip r:embed="rId5"/>
          <a:stretch>
            <a:fillRect/>
          </a:stretch>
        </p:blipFill>
        <p:spPr>
          <a:xfrm>
            <a:off x="6461764" y="1784112"/>
            <a:ext cx="4724400" cy="3886200"/>
          </a:xfrm>
          <a:prstGeom prst="rect">
            <a:avLst/>
          </a:prstGeom>
        </p:spPr>
      </p:pic>
      <p:pic>
        <p:nvPicPr>
          <p:cNvPr id="9" name="Audio 8">
            <a:hlinkClick r:id="" action="ppaction://media"/>
            <a:extLst>
              <a:ext uri="{FF2B5EF4-FFF2-40B4-BE49-F238E27FC236}">
                <a16:creationId xmlns:a16="http://schemas.microsoft.com/office/drawing/2014/main" id="{A5B6F77F-AF44-B21B-1B6A-0C73144F3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78740356"/>
      </p:ext>
    </p:extLst>
  </p:cSld>
  <p:clrMapOvr>
    <a:masterClrMapping/>
  </p:clrMapOvr>
  <mc:AlternateContent xmlns:mc="http://schemas.openxmlformats.org/markup-compatibility/2006">
    <mc:Choice xmlns:p14="http://schemas.microsoft.com/office/powerpoint/2010/main" Requires="p14">
      <p:transition spd="slow" p14:dur="2000" advTm="56583"/>
    </mc:Choice>
    <mc:Fallback>
      <p:transition spd="slow" advTm="56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TotalTime>
  <Words>864</Words>
  <Application>Microsoft Office PowerPoint</Application>
  <PresentationFormat>Widescreen</PresentationFormat>
  <Paragraphs>63</Paragraphs>
  <Slides>12</Slides>
  <Notes>0</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saniaazhmee@outlook.com</dc:creator>
  <cp:lastModifiedBy>saniaazhmee@outlook.com</cp:lastModifiedBy>
  <cp:revision>3</cp:revision>
  <dcterms:created xsi:type="dcterms:W3CDTF">2023-10-31T16:06:00Z</dcterms:created>
  <dcterms:modified xsi:type="dcterms:W3CDTF">2023-11-01T17:39:50Z</dcterms:modified>
</cp:coreProperties>
</file>